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  <p:sldMasterId id="2147483666" r:id="rId3"/>
    <p:sldMasterId id="2147483669" r:id="rId4"/>
    <p:sldMasterId id="2147483672" r:id="rId5"/>
  </p:sldMasterIdLst>
  <p:sldIdLst>
    <p:sldId id="256" r:id="rId6"/>
    <p:sldId id="257" r:id="rId7"/>
    <p:sldId id="258" r:id="rId8"/>
    <p:sldId id="264" r:id="rId9"/>
    <p:sldId id="259" r:id="rId10"/>
    <p:sldId id="262" r:id="rId11"/>
    <p:sldId id="260" r:id="rId12"/>
    <p:sldId id="261" r:id="rId13"/>
    <p:sldId id="26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953" y="1115381"/>
            <a:ext cx="9703496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0953" y="4261265"/>
            <a:ext cx="9703496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64598-BFAB-41DB-9E32-65518E197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91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4947C-1363-7F41-9BCC-01D0415EF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917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4333" y="1014545"/>
            <a:ext cx="101294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4333" y="3894269"/>
            <a:ext cx="10129467" cy="1500187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4947C-1363-7F41-9BCC-01D0415EF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7177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7349" y="1825625"/>
            <a:ext cx="4980251" cy="4099187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21677" y="1825625"/>
            <a:ext cx="4932123" cy="4099187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4947C-1363-7F41-9BCC-01D0415EF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6394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65125"/>
            <a:ext cx="1013671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681163"/>
            <a:ext cx="4953000" cy="823912"/>
          </a:xfrm>
        </p:spPr>
        <p:txBody>
          <a:bodyPr anchor="b"/>
          <a:lstStyle>
            <a:lvl1pPr marL="0" indent="0">
              <a:buNone/>
              <a:defRPr sz="2400" b="1" cap="all" baseline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2505075"/>
            <a:ext cx="4953000" cy="33821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221" y="1681163"/>
            <a:ext cx="4992696" cy="823912"/>
          </a:xfrm>
        </p:spPr>
        <p:txBody>
          <a:bodyPr anchor="b"/>
          <a:lstStyle>
            <a:lvl1pPr marL="0" indent="0">
              <a:buNone/>
              <a:defRPr sz="2400" b="1" cap="all" baseline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221" y="2505075"/>
            <a:ext cx="4992696" cy="33821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4947C-1363-7F41-9BCC-01D0415EF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61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4947C-1363-7F41-9BCC-01D0415EF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2450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4947C-1363-7F41-9BCC-01D0415EF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4529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0953" y="457200"/>
            <a:ext cx="3932767" cy="1600200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4647" y="457201"/>
            <a:ext cx="5911271" cy="54038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0953" y="2057401"/>
            <a:ext cx="3932767" cy="3811588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4947C-1363-7F41-9BCC-01D0415EF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8321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0953" y="457200"/>
            <a:ext cx="3932767" cy="1600200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19595" y="457201"/>
            <a:ext cx="5936323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0953" y="2057401"/>
            <a:ext cx="3932767" cy="3811588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4947C-1363-7F41-9BCC-01D0415EF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577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64598-BFAB-41DB-9E32-65518E197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02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7551" y="1100141"/>
            <a:ext cx="97369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7551" y="4246025"/>
            <a:ext cx="97369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2B50E-326C-7E4B-AB85-F0AE24E52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979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2B50E-326C-7E4B-AB85-F0AE24E52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14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4947C-1363-7F41-9BCC-01D0415EF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110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2" y="1100141"/>
            <a:ext cx="976195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2" y="4246025"/>
            <a:ext cx="976195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2B50E-326C-7E4B-AB85-F0AE24E52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97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2B50E-326C-7E4B-AB85-F0AE24E52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6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ADA0B-05D0-A247-B3F1-354956A0D8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032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1" y="764001"/>
            <a:ext cx="10363199" cy="162867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601" y="2621280"/>
            <a:ext cx="10363200" cy="2895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BADA0B-05D0-A247-B3F1-354956A0D8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522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BE3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351" y="1090895"/>
            <a:ext cx="97578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351" y="2502792"/>
            <a:ext cx="9757847" cy="3264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7856" y="6283200"/>
            <a:ext cx="597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64598-BFAB-41DB-9E32-65518E197EC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5849" y="6088705"/>
            <a:ext cx="1828800" cy="76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51" y="-1"/>
            <a:ext cx="944203" cy="79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40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47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634" y="1090895"/>
            <a:ext cx="101351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632" y="2502792"/>
            <a:ext cx="10135168" cy="34255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12263" y="6283200"/>
            <a:ext cx="597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2B50E-326C-7E4B-AB85-F0AE24E52BE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635" y="-1"/>
            <a:ext cx="944203" cy="7945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0" y="6096691"/>
            <a:ext cx="18288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459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81" r:id="rId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FFFF"/>
          </a:solidFill>
          <a:latin typeface="Open Sans" charset="0"/>
          <a:ea typeface="Open Sans" charset="0"/>
          <a:cs typeface="Open Sans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Open Sans" charset="0"/>
          <a:ea typeface="Open Sans" charset="0"/>
          <a:cs typeface="Open Sans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Open Sans" charset="0"/>
          <a:ea typeface="Open Sans" charset="0"/>
          <a:cs typeface="Open Sans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Open Sans" charset="0"/>
          <a:ea typeface="Open Sans" charset="0"/>
          <a:cs typeface="Open Sans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charset="0"/>
          <a:ea typeface="Open Sans" charset="0"/>
          <a:cs typeface="Open Sans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charset="0"/>
          <a:ea typeface="Open Sans" charset="0"/>
          <a:cs typeface="Open Sans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351" y="1090895"/>
            <a:ext cx="9757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351" y="2502792"/>
            <a:ext cx="9757300" cy="3264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5507" y="6283200"/>
            <a:ext cx="597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2B50E-326C-7E4B-AB85-F0AE24E52BEF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52" y="0"/>
            <a:ext cx="938784" cy="7899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053" y="6089999"/>
            <a:ext cx="1825620" cy="76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5319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FFFF"/>
          </a:solidFill>
          <a:latin typeface="Open Sans" charset="0"/>
          <a:ea typeface="Open Sans" charset="0"/>
          <a:cs typeface="Open Sans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02550" y="6093698"/>
            <a:ext cx="11289453" cy="778255"/>
          </a:xfrm>
          <a:prstGeom prst="rect">
            <a:avLst/>
          </a:prstGeom>
          <a:solidFill>
            <a:srgbClr val="0E4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2548" y="364452"/>
            <a:ext cx="101364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2549" y="1904452"/>
            <a:ext cx="10136449" cy="3856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28984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ADA0B-05D0-A247-B3F1-354956A0D889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6094296"/>
            <a:ext cx="902545" cy="77765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548" y="6100458"/>
            <a:ext cx="1828800" cy="77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50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2549" y="365125"/>
            <a:ext cx="104512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2549" y="1825626"/>
            <a:ext cx="10451252" cy="3980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94947C-1363-7F41-9BCC-01D0415EFAF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98451"/>
            <a:ext cx="902547" cy="75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78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stockphotos.biz/stockphoto/15345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hyperlink" Target="https://github.com/JMUO/PythonWorkshopSerie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MUO/PythonWorkshopSerie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F6188A7-E88B-4A86-B7AF-991878CCADD6}"/>
              </a:ext>
            </a:extLst>
          </p:cNvPr>
          <p:cNvSpPr/>
          <p:nvPr/>
        </p:nvSpPr>
        <p:spPr>
          <a:xfrm rot="17627197">
            <a:off x="9805347" y="-3736973"/>
            <a:ext cx="2428875" cy="6230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595534-E0F1-44D3-805D-3C2FBD44C8BC}"/>
              </a:ext>
            </a:extLst>
          </p:cNvPr>
          <p:cNvSpPr/>
          <p:nvPr/>
        </p:nvSpPr>
        <p:spPr>
          <a:xfrm rot="6764671">
            <a:off x="218287" y="3630392"/>
            <a:ext cx="1424203" cy="5760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6131C4-2BDF-4A06-ABA0-8355B4AF9CEB}"/>
              </a:ext>
            </a:extLst>
          </p:cNvPr>
          <p:cNvSpPr/>
          <p:nvPr/>
        </p:nvSpPr>
        <p:spPr>
          <a:xfrm rot="19368785">
            <a:off x="-449997" y="4138200"/>
            <a:ext cx="1424203" cy="37037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37F8AF-1D36-464B-B28B-1C621F976E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Python Workshop III</a:t>
            </a:r>
            <a:br>
              <a:rPr lang="en-US" dirty="0"/>
            </a:br>
            <a:r>
              <a:rPr lang="en-US" dirty="0"/>
              <a:t>Intro to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B61D52-2E65-4F7A-8F15-AA50FC28B9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Data Services</a:t>
            </a:r>
          </a:p>
          <a:p>
            <a:r>
              <a:rPr lang="en-US" dirty="0"/>
              <a:t>February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2D4495-B0BC-46B3-A126-DF03317BC1E6}"/>
              </a:ext>
            </a:extLst>
          </p:cNvPr>
          <p:cNvSpPr/>
          <p:nvPr/>
        </p:nvSpPr>
        <p:spPr>
          <a:xfrm rot="6764671">
            <a:off x="-675237" y="4796152"/>
            <a:ext cx="1424203" cy="4235945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509B1B-1C62-453D-BAB5-6D30FC67D1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14"/>
          <a:stretch/>
        </p:blipFill>
        <p:spPr>
          <a:xfrm>
            <a:off x="295275" y="5932033"/>
            <a:ext cx="2457449" cy="65557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BE9FE86-63BA-4AC3-A9CB-7CA125D42CD3}"/>
              </a:ext>
            </a:extLst>
          </p:cNvPr>
          <p:cNvSpPr/>
          <p:nvPr/>
        </p:nvSpPr>
        <p:spPr>
          <a:xfrm rot="18900000">
            <a:off x="11158537" y="-3003488"/>
            <a:ext cx="2428875" cy="5225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222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72A85-76A5-4927-A45C-3924B0A5B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22337-8216-45CB-B954-523185C7A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Exposure to some coding</a:t>
            </a:r>
          </a:p>
          <a:p>
            <a:r>
              <a:rPr lang="en-US" dirty="0"/>
              <a:t>Ability to access </a:t>
            </a:r>
            <a:r>
              <a:rPr lang="en-US" dirty="0" err="1"/>
              <a:t>Jupyter</a:t>
            </a:r>
            <a:r>
              <a:rPr lang="en-US" dirty="0"/>
              <a:t> Notebooks or Google </a:t>
            </a:r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ADD146-30EE-4D3D-8AF6-968EB7F7F5D8}"/>
              </a:ext>
            </a:extLst>
          </p:cNvPr>
          <p:cNvSpPr/>
          <p:nvPr/>
        </p:nvSpPr>
        <p:spPr>
          <a:xfrm rot="17627197">
            <a:off x="9805347" y="-3736973"/>
            <a:ext cx="2428875" cy="6230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BEED1F-0A5C-4074-A393-82EF50488787}"/>
              </a:ext>
            </a:extLst>
          </p:cNvPr>
          <p:cNvSpPr/>
          <p:nvPr/>
        </p:nvSpPr>
        <p:spPr>
          <a:xfrm rot="6764671">
            <a:off x="218287" y="3630392"/>
            <a:ext cx="1424203" cy="5760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4EC1EE-2963-4121-B11A-87049EB62C08}"/>
              </a:ext>
            </a:extLst>
          </p:cNvPr>
          <p:cNvSpPr/>
          <p:nvPr/>
        </p:nvSpPr>
        <p:spPr>
          <a:xfrm rot="19368785">
            <a:off x="-449997" y="4138200"/>
            <a:ext cx="1424203" cy="37037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73AE45-454D-48F3-BCDD-0D4FBC8E3969}"/>
              </a:ext>
            </a:extLst>
          </p:cNvPr>
          <p:cNvSpPr/>
          <p:nvPr/>
        </p:nvSpPr>
        <p:spPr>
          <a:xfrm rot="6764671">
            <a:off x="-675237" y="4796152"/>
            <a:ext cx="1424203" cy="4235945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948A33-2AA7-4FD1-B828-5CBF272605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14"/>
          <a:stretch/>
        </p:blipFill>
        <p:spPr>
          <a:xfrm>
            <a:off x="295275" y="5932033"/>
            <a:ext cx="2457449" cy="65557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BCA4487-1414-4A9D-B779-AF102CBC9B10}"/>
              </a:ext>
            </a:extLst>
          </p:cNvPr>
          <p:cNvSpPr/>
          <p:nvPr/>
        </p:nvSpPr>
        <p:spPr>
          <a:xfrm rot="18900000">
            <a:off x="11158537" y="-3003488"/>
            <a:ext cx="2428875" cy="5225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966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0E8510E-D07A-4F53-8029-4945E19D9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79115" y="1300099"/>
            <a:ext cx="3248025" cy="324802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F9AE47-979A-44CD-AAD5-1D0BB4FF9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F32BA-868D-48A6-B743-64FD9F180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632" y="2502792"/>
            <a:ext cx="10135168" cy="342556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What is Machine Learning?</a:t>
            </a:r>
          </a:p>
          <a:p>
            <a:r>
              <a:rPr lang="en-US" dirty="0"/>
              <a:t>A brief introduction to regressions</a:t>
            </a:r>
          </a:p>
          <a:p>
            <a:r>
              <a:rPr lang="en-US" dirty="0"/>
              <a:t>Python Exercise</a:t>
            </a:r>
          </a:p>
          <a:p>
            <a:pPr lvl="1"/>
            <a:r>
              <a:rPr lang="en-US" dirty="0"/>
              <a:t>Predicting </a:t>
            </a:r>
            <a:r>
              <a:rPr lang="en-US" dirty="0" err="1"/>
              <a:t>AirBnB</a:t>
            </a:r>
            <a:r>
              <a:rPr lang="en-US" dirty="0"/>
              <a:t> prices in Boston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Workshop GitHub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https://github.com/JMUO/PythonWorkshopSeries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35F9CE8-9B2A-4464-8E81-24490AE12FAB}"/>
              </a:ext>
            </a:extLst>
          </p:cNvPr>
          <p:cNvGrpSpPr/>
          <p:nvPr/>
        </p:nvGrpSpPr>
        <p:grpSpPr>
          <a:xfrm>
            <a:off x="-2081108" y="-3003488"/>
            <a:ext cx="16216390" cy="10845447"/>
            <a:chOff x="-2081108" y="-3003488"/>
            <a:chExt cx="16216390" cy="1084544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5338759-9120-4796-B46B-A57CB2C0DBA0}"/>
                </a:ext>
              </a:extLst>
            </p:cNvPr>
            <p:cNvSpPr/>
            <p:nvPr/>
          </p:nvSpPr>
          <p:spPr>
            <a:xfrm rot="17627197">
              <a:off x="9805347" y="-3736973"/>
              <a:ext cx="2428875" cy="62309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23BE3D-A6BB-49C9-B30F-6202BA1236BA}"/>
                </a:ext>
              </a:extLst>
            </p:cNvPr>
            <p:cNvSpPr/>
            <p:nvPr/>
          </p:nvSpPr>
          <p:spPr>
            <a:xfrm rot="6764671">
              <a:off x="218287" y="3630392"/>
              <a:ext cx="1424203" cy="5760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7E386DE-D068-4594-9464-96F65784D21F}"/>
                </a:ext>
              </a:extLst>
            </p:cNvPr>
            <p:cNvSpPr/>
            <p:nvPr/>
          </p:nvSpPr>
          <p:spPr>
            <a:xfrm rot="19368785">
              <a:off x="-449997" y="4138200"/>
              <a:ext cx="1424203" cy="37037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F5DE5C9-C283-44BC-B71C-5CE5AE0467E9}"/>
                </a:ext>
              </a:extLst>
            </p:cNvPr>
            <p:cNvSpPr/>
            <p:nvPr/>
          </p:nvSpPr>
          <p:spPr>
            <a:xfrm rot="6764671">
              <a:off x="-675237" y="4796152"/>
              <a:ext cx="1424203" cy="4235945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5C7D123-E162-4994-968E-6AA4620A0D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914"/>
            <a:stretch/>
          </p:blipFill>
          <p:spPr>
            <a:xfrm>
              <a:off x="295275" y="5932033"/>
              <a:ext cx="2457449" cy="65557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A755D70-5610-4F8A-8AD3-BD055EC30A61}"/>
                </a:ext>
              </a:extLst>
            </p:cNvPr>
            <p:cNvSpPr/>
            <p:nvPr/>
          </p:nvSpPr>
          <p:spPr>
            <a:xfrm rot="18900000">
              <a:off x="11158537" y="-3003488"/>
              <a:ext cx="2428875" cy="52253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DF71C9C-DC09-4887-9A8B-63F920C4EE9A}"/>
              </a:ext>
            </a:extLst>
          </p:cNvPr>
          <p:cNvGrpSpPr/>
          <p:nvPr/>
        </p:nvGrpSpPr>
        <p:grpSpPr>
          <a:xfrm>
            <a:off x="7188112" y="880106"/>
            <a:ext cx="3968172" cy="1703233"/>
            <a:chOff x="7188112" y="880106"/>
            <a:chExt cx="3968172" cy="1703233"/>
          </a:xfrm>
          <a:solidFill>
            <a:srgbClr val="00B0F0"/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E27B1B6-55BE-439C-B151-C85544686B8F}"/>
                </a:ext>
              </a:extLst>
            </p:cNvPr>
            <p:cNvGrpSpPr/>
            <p:nvPr/>
          </p:nvGrpSpPr>
          <p:grpSpPr>
            <a:xfrm rot="8674057">
              <a:off x="7188112" y="1623178"/>
              <a:ext cx="3968172" cy="477139"/>
              <a:chOff x="4346033" y="453735"/>
              <a:chExt cx="2271145" cy="846364"/>
            </a:xfrm>
            <a:grpFill/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4787983-EB7B-4BD2-B3EA-8CA0B32433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11095" y="468461"/>
                <a:ext cx="609600" cy="316744"/>
              </a:xfrm>
              <a:prstGeom prst="line">
                <a:avLst/>
              </a:prstGeom>
              <a:grpFill/>
              <a:ln w="76200">
                <a:solidFill>
                  <a:srgbClr val="C00000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FF937C3-0734-4BA5-AB72-716E82B03B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6375" y="453735"/>
                <a:ext cx="1104900" cy="846364"/>
              </a:xfrm>
              <a:prstGeom prst="line">
                <a:avLst/>
              </a:prstGeom>
              <a:grpFill/>
              <a:ln w="76200">
                <a:solidFill>
                  <a:srgbClr val="C00000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2839EC6C-3812-44F5-AD9E-955B6D9D08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48312" y="1030104"/>
                <a:ext cx="268866" cy="269995"/>
              </a:xfrm>
              <a:prstGeom prst="line">
                <a:avLst/>
              </a:prstGeom>
              <a:grpFill/>
              <a:ln w="76200">
                <a:solidFill>
                  <a:srgbClr val="C00000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E85749CE-E005-4EB4-B07E-A6E081AA4E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6033" y="596438"/>
                <a:ext cx="409374" cy="188767"/>
              </a:xfrm>
              <a:prstGeom prst="line">
                <a:avLst/>
              </a:prstGeom>
              <a:grpFill/>
              <a:ln w="76200">
                <a:solidFill>
                  <a:srgbClr val="C00000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690B730-4BE4-4542-BF2A-906E59FCF27B}"/>
                </a:ext>
              </a:extLst>
            </p:cNvPr>
            <p:cNvSpPr/>
            <p:nvPr/>
          </p:nvSpPr>
          <p:spPr>
            <a:xfrm flipH="1">
              <a:off x="7660507" y="2109286"/>
              <a:ext cx="114300" cy="114300"/>
            </a:xfrm>
            <a:prstGeom prst="ellipse">
              <a:avLst/>
            </a:prstGeom>
            <a:grpFill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9E85B6B-DA3A-4044-BD33-A41AF5041EFE}"/>
                </a:ext>
              </a:extLst>
            </p:cNvPr>
            <p:cNvSpPr/>
            <p:nvPr/>
          </p:nvSpPr>
          <p:spPr>
            <a:xfrm flipH="1">
              <a:off x="8724738" y="2469039"/>
              <a:ext cx="114300" cy="114300"/>
            </a:xfrm>
            <a:prstGeom prst="ellipse">
              <a:avLst/>
            </a:prstGeom>
            <a:grpFill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F20314A-F4B3-498C-A116-94F5F5EEFCED}"/>
                </a:ext>
              </a:extLst>
            </p:cNvPr>
            <p:cNvSpPr/>
            <p:nvPr/>
          </p:nvSpPr>
          <p:spPr>
            <a:xfrm flipH="1">
              <a:off x="9474144" y="880106"/>
              <a:ext cx="114300" cy="114300"/>
            </a:xfrm>
            <a:prstGeom prst="ellipse">
              <a:avLst/>
            </a:prstGeom>
            <a:grpFill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78FFD65-540A-4752-9A2D-572706BB904B}"/>
                </a:ext>
              </a:extLst>
            </p:cNvPr>
            <p:cNvSpPr/>
            <p:nvPr/>
          </p:nvSpPr>
          <p:spPr>
            <a:xfrm flipH="1">
              <a:off x="10236009" y="1711781"/>
              <a:ext cx="114300" cy="114300"/>
            </a:xfrm>
            <a:prstGeom prst="ellipse">
              <a:avLst/>
            </a:prstGeom>
            <a:grpFill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4B625C9-CE4F-4106-BC26-DE3FEFB5A023}"/>
                </a:ext>
              </a:extLst>
            </p:cNvPr>
            <p:cNvSpPr/>
            <p:nvPr/>
          </p:nvSpPr>
          <p:spPr>
            <a:xfrm flipH="1">
              <a:off x="10823352" y="1074310"/>
              <a:ext cx="114300" cy="114300"/>
            </a:xfrm>
            <a:prstGeom prst="ellipse">
              <a:avLst/>
            </a:prstGeom>
            <a:grpFill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E24E368-2337-4E14-8929-40275E3B4E9C}"/>
                </a:ext>
              </a:extLst>
            </p:cNvPr>
            <p:cNvCxnSpPr>
              <a:cxnSpLocks/>
            </p:cNvCxnSpPr>
            <p:nvPr/>
          </p:nvCxnSpPr>
          <p:spPr>
            <a:xfrm>
              <a:off x="7722257" y="2223586"/>
              <a:ext cx="0" cy="34102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C83864B-8BE4-4500-A441-3041F00DE6A5}"/>
                </a:ext>
              </a:extLst>
            </p:cNvPr>
            <p:cNvCxnSpPr>
              <a:cxnSpLocks/>
            </p:cNvCxnSpPr>
            <p:nvPr/>
          </p:nvCxnSpPr>
          <p:spPr>
            <a:xfrm>
              <a:off x="9531294" y="994406"/>
              <a:ext cx="0" cy="858207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A4D259C-FB49-4BF8-B70A-368B4E6BA6D1}"/>
                </a:ext>
              </a:extLst>
            </p:cNvPr>
            <p:cNvCxnSpPr>
              <a:cxnSpLocks/>
            </p:cNvCxnSpPr>
            <p:nvPr/>
          </p:nvCxnSpPr>
          <p:spPr>
            <a:xfrm>
              <a:off x="8773894" y="2223586"/>
              <a:ext cx="0" cy="252413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12AA61B-F725-49C5-ABC7-4363FEBB4DC1}"/>
                </a:ext>
              </a:extLst>
            </p:cNvPr>
            <p:cNvCxnSpPr>
              <a:cxnSpLocks/>
            </p:cNvCxnSpPr>
            <p:nvPr/>
          </p:nvCxnSpPr>
          <p:spPr>
            <a:xfrm>
              <a:off x="10293159" y="1188610"/>
              <a:ext cx="0" cy="540592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E66D980-30ED-4342-BC4A-A9ACA83B68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77136" y="880106"/>
              <a:ext cx="3366" cy="194204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4D4AA0F1-E798-4033-8826-B583C674652D}"/>
              </a:ext>
            </a:extLst>
          </p:cNvPr>
          <p:cNvSpPr txBox="1"/>
          <p:nvPr/>
        </p:nvSpPr>
        <p:spPr>
          <a:xfrm>
            <a:off x="9801189" y="7621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$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FA6C5E7-E149-4954-A177-33E2E6AE3A3C}"/>
              </a:ext>
            </a:extLst>
          </p:cNvPr>
          <p:cNvSpPr txBox="1"/>
          <p:nvPr/>
        </p:nvSpPr>
        <p:spPr>
          <a:xfrm>
            <a:off x="10188681" y="5529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$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FA5AA2B-C125-491E-8F7E-FF62C9B037CA}"/>
              </a:ext>
            </a:extLst>
          </p:cNvPr>
          <p:cNvSpPr txBox="1"/>
          <p:nvPr/>
        </p:nvSpPr>
        <p:spPr>
          <a:xfrm>
            <a:off x="10314828" y="11897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$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4408EC7-5B47-46D7-88E2-4A6E18AF6DD1}"/>
              </a:ext>
            </a:extLst>
          </p:cNvPr>
          <p:cNvSpPr txBox="1"/>
          <p:nvPr/>
        </p:nvSpPr>
        <p:spPr>
          <a:xfrm>
            <a:off x="9772881" y="15891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$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689D9DC-D026-4F89-B86F-7D03754DB8A6}"/>
              </a:ext>
            </a:extLst>
          </p:cNvPr>
          <p:cNvSpPr txBox="1"/>
          <p:nvPr/>
        </p:nvSpPr>
        <p:spPr>
          <a:xfrm>
            <a:off x="9488225" y="12964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$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0F3E97C-7B74-49B6-AEF2-B78C93CF3521}"/>
              </a:ext>
            </a:extLst>
          </p:cNvPr>
          <p:cNvSpPr txBox="1"/>
          <p:nvPr/>
        </p:nvSpPr>
        <p:spPr>
          <a:xfrm>
            <a:off x="9202077" y="17630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$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6AC82EE-AD67-4806-BC31-F7D884DE3016}"/>
              </a:ext>
            </a:extLst>
          </p:cNvPr>
          <p:cNvSpPr txBox="1"/>
          <p:nvPr/>
        </p:nvSpPr>
        <p:spPr>
          <a:xfrm>
            <a:off x="8817255" y="15048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$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B6BF479-2364-4983-946F-8233C4E4A242}"/>
              </a:ext>
            </a:extLst>
          </p:cNvPr>
          <p:cNvSpPr txBox="1"/>
          <p:nvPr/>
        </p:nvSpPr>
        <p:spPr>
          <a:xfrm>
            <a:off x="8618619" y="20761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$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D6EBB67-0684-4CB6-AAB6-3F32567856EF}"/>
              </a:ext>
            </a:extLst>
          </p:cNvPr>
          <p:cNvSpPr txBox="1"/>
          <p:nvPr/>
        </p:nvSpPr>
        <p:spPr>
          <a:xfrm>
            <a:off x="8275365" y="19148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$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5D28F63-8D4B-4CC4-BBDD-54D7EAEE0560}"/>
              </a:ext>
            </a:extLst>
          </p:cNvPr>
          <p:cNvSpPr txBox="1"/>
          <p:nvPr/>
        </p:nvSpPr>
        <p:spPr>
          <a:xfrm>
            <a:off x="7623964" y="25646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$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DF56858-7285-475D-BB60-DD65BED02404}"/>
              </a:ext>
            </a:extLst>
          </p:cNvPr>
          <p:cNvSpPr txBox="1"/>
          <p:nvPr/>
        </p:nvSpPr>
        <p:spPr>
          <a:xfrm>
            <a:off x="7938270" y="2249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2048847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1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5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1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1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1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7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1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1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2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3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21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6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7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8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9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1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2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3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4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5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21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8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9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0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1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21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4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5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6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7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50"/>
                            </p:stCondLst>
                            <p:childTnLst>
                              <p:par>
                                <p:cTn id="59" presetID="21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0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1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2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63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21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6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7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8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69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4B52D-9241-494E-B45F-C18439FED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ADC2E-E3D0-4D64-87F8-2158B251D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Image result for machine learning gif">
            <a:extLst>
              <a:ext uri="{FF2B5EF4-FFF2-40B4-BE49-F238E27FC236}">
                <a16:creationId xmlns:a16="http://schemas.microsoft.com/office/drawing/2014/main" id="{14323946-741E-4D6B-9302-4D51BE110BC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6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167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DB0CA-E9E8-4B10-901F-920D42D77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9721" y="0"/>
            <a:ext cx="10135167" cy="1325563"/>
          </a:xfrm>
        </p:spPr>
        <p:txBody>
          <a:bodyPr/>
          <a:lstStyle/>
          <a:p>
            <a:r>
              <a:rPr lang="en-US" dirty="0"/>
              <a:t>What is Machine Learning?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967DF1-5717-4C29-8FBD-F0AD90BC4D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473" y="1144076"/>
            <a:ext cx="9046026" cy="4880976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3315DC5-E12C-4F92-A7DE-0A826455FA30}"/>
              </a:ext>
            </a:extLst>
          </p:cNvPr>
          <p:cNvGrpSpPr/>
          <p:nvPr/>
        </p:nvGrpSpPr>
        <p:grpSpPr>
          <a:xfrm>
            <a:off x="-2081108" y="-3003488"/>
            <a:ext cx="16216390" cy="10845447"/>
            <a:chOff x="-2081108" y="-3003488"/>
            <a:chExt cx="16216390" cy="1084544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F709391-A2ED-4E87-ABAD-CE6578CC661C}"/>
                </a:ext>
              </a:extLst>
            </p:cNvPr>
            <p:cNvSpPr/>
            <p:nvPr/>
          </p:nvSpPr>
          <p:spPr>
            <a:xfrm rot="17627197">
              <a:off x="9805347" y="-3736973"/>
              <a:ext cx="2428875" cy="62309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B239CD-3E90-4D99-80F2-32B3A39C1A4D}"/>
                </a:ext>
              </a:extLst>
            </p:cNvPr>
            <p:cNvSpPr/>
            <p:nvPr/>
          </p:nvSpPr>
          <p:spPr>
            <a:xfrm rot="6764671">
              <a:off x="218287" y="3630392"/>
              <a:ext cx="1424203" cy="5760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14EB2D3-AF7D-4054-A34F-A0A8134603F2}"/>
                </a:ext>
              </a:extLst>
            </p:cNvPr>
            <p:cNvSpPr/>
            <p:nvPr/>
          </p:nvSpPr>
          <p:spPr>
            <a:xfrm rot="19368785">
              <a:off x="-449997" y="4138200"/>
              <a:ext cx="1424203" cy="37037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9E84AF0-46C3-4893-86FF-90CCFECA3E69}"/>
                </a:ext>
              </a:extLst>
            </p:cNvPr>
            <p:cNvSpPr/>
            <p:nvPr/>
          </p:nvSpPr>
          <p:spPr>
            <a:xfrm rot="6764671">
              <a:off x="-675237" y="4796152"/>
              <a:ext cx="1424203" cy="4235945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DF05D85-744E-4089-8205-91105E56C1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914"/>
            <a:stretch/>
          </p:blipFill>
          <p:spPr>
            <a:xfrm>
              <a:off x="295275" y="5932033"/>
              <a:ext cx="2457449" cy="65557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475F1E-DF7C-4944-87B1-F92D4908F014}"/>
                </a:ext>
              </a:extLst>
            </p:cNvPr>
            <p:cNvSpPr/>
            <p:nvPr/>
          </p:nvSpPr>
          <p:spPr>
            <a:xfrm rot="18900000">
              <a:off x="11158537" y="-3003488"/>
              <a:ext cx="2428875" cy="52253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4288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391AB-F87B-4886-9BE5-2FA8FE817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C410F-6731-4C3B-98C6-9DA9F797C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Making Predictions</a:t>
            </a:r>
          </a:p>
          <a:p>
            <a:pPr lvl="1"/>
            <a:r>
              <a:rPr lang="en-US" dirty="0"/>
              <a:t>“training” the models</a:t>
            </a:r>
          </a:p>
          <a:p>
            <a:pPr lvl="1"/>
            <a:r>
              <a:rPr lang="en-US" dirty="0"/>
              <a:t>Model validation</a:t>
            </a:r>
          </a:p>
          <a:p>
            <a:r>
              <a:rPr lang="en-US" dirty="0"/>
              <a:t>Regressions</a:t>
            </a:r>
          </a:p>
          <a:p>
            <a:pPr lvl="1"/>
            <a:r>
              <a:rPr lang="en-US" dirty="0"/>
              <a:t>Mechanical</a:t>
            </a:r>
          </a:p>
          <a:p>
            <a:r>
              <a:rPr lang="en-US" dirty="0"/>
              <a:t>Dynamic Feedback</a:t>
            </a:r>
          </a:p>
          <a:p>
            <a:r>
              <a:rPr lang="en-US" dirty="0"/>
              <a:t>Not AI</a:t>
            </a:r>
          </a:p>
        </p:txBody>
      </p:sp>
      <p:pic>
        <p:nvPicPr>
          <p:cNvPr id="1026" name="Picture 2" descr="Image result for ai learning to walk gif">
            <a:extLst>
              <a:ext uri="{FF2B5EF4-FFF2-40B4-BE49-F238E27FC236}">
                <a16:creationId xmlns:a16="http://schemas.microsoft.com/office/drawing/2014/main" id="{01C5C380-DE54-44E6-A9B8-0C39773CDFA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423" y="3585656"/>
            <a:ext cx="4159943" cy="234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A3BF377-2848-4B6B-8EBE-A6D80A0237B5}"/>
              </a:ext>
            </a:extLst>
          </p:cNvPr>
          <p:cNvGrpSpPr/>
          <p:nvPr/>
        </p:nvGrpSpPr>
        <p:grpSpPr>
          <a:xfrm>
            <a:off x="-2081108" y="-3003488"/>
            <a:ext cx="16216390" cy="10845447"/>
            <a:chOff x="-2081108" y="-3003488"/>
            <a:chExt cx="16216390" cy="1084544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B7E09A4-2E08-4BD9-B19D-24C63BF069B5}"/>
                </a:ext>
              </a:extLst>
            </p:cNvPr>
            <p:cNvSpPr/>
            <p:nvPr/>
          </p:nvSpPr>
          <p:spPr>
            <a:xfrm rot="17627197">
              <a:off x="9805347" y="-3736973"/>
              <a:ext cx="2428875" cy="62309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FFC0D40-39FE-43F4-8948-73846BA4DF19}"/>
                </a:ext>
              </a:extLst>
            </p:cNvPr>
            <p:cNvSpPr/>
            <p:nvPr/>
          </p:nvSpPr>
          <p:spPr>
            <a:xfrm rot="6764671">
              <a:off x="218287" y="3630392"/>
              <a:ext cx="1424203" cy="5760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C31119-703C-4AF8-824B-CD4B0E92D1F9}"/>
                </a:ext>
              </a:extLst>
            </p:cNvPr>
            <p:cNvSpPr/>
            <p:nvPr/>
          </p:nvSpPr>
          <p:spPr>
            <a:xfrm rot="19368785">
              <a:off x="-449997" y="4138200"/>
              <a:ext cx="1424203" cy="37037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72B03E4-68A3-4E40-81B8-6528E5A8C218}"/>
                </a:ext>
              </a:extLst>
            </p:cNvPr>
            <p:cNvSpPr/>
            <p:nvPr/>
          </p:nvSpPr>
          <p:spPr>
            <a:xfrm rot="6764671">
              <a:off x="-675237" y="4796152"/>
              <a:ext cx="1424203" cy="4235945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98E0CC6-3CED-466A-8D3C-C9129ED873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914"/>
            <a:stretch/>
          </p:blipFill>
          <p:spPr>
            <a:xfrm>
              <a:off x="295275" y="5932033"/>
              <a:ext cx="2457449" cy="65557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253838C-DFEB-4898-BDBF-1C5F288B9F3E}"/>
                </a:ext>
              </a:extLst>
            </p:cNvPr>
            <p:cNvSpPr/>
            <p:nvPr/>
          </p:nvSpPr>
          <p:spPr>
            <a:xfrm rot="18900000">
              <a:off x="11158537" y="-3003488"/>
              <a:ext cx="2428875" cy="52253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2" descr="Image result for machine learning gif">
            <a:extLst>
              <a:ext uri="{FF2B5EF4-FFF2-40B4-BE49-F238E27FC236}">
                <a16:creationId xmlns:a16="http://schemas.microsoft.com/office/drawing/2014/main" id="{8806C124-DF7B-4C43-A026-E25D8184961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422" y="814518"/>
            <a:ext cx="4159943" cy="268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89ABEA-AAD7-478D-BF3D-DEC44FAC923E}"/>
              </a:ext>
            </a:extLst>
          </p:cNvPr>
          <p:cNvSpPr txBox="1"/>
          <p:nvPr/>
        </p:nvSpPr>
        <p:spPr>
          <a:xfrm rot="16200000">
            <a:off x="5568135" y="1831482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Machine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596FB6-BE8D-4712-8880-FBEDD7EDCBE1}"/>
              </a:ext>
            </a:extLst>
          </p:cNvPr>
          <p:cNvSpPr txBox="1"/>
          <p:nvPr/>
        </p:nvSpPr>
        <p:spPr>
          <a:xfrm rot="16200000">
            <a:off x="5449581" y="4572341"/>
            <a:ext cx="210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3217481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060A5-1719-47D0-B034-2FD9C4930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7855" y="121275"/>
            <a:ext cx="10135167" cy="1325563"/>
          </a:xfrm>
        </p:spPr>
        <p:txBody>
          <a:bodyPr/>
          <a:lstStyle/>
          <a:p>
            <a:r>
              <a:rPr lang="en-US" dirty="0"/>
              <a:t>What are regressions?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BF2031-0C12-4B14-8311-A61933E8C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069" y="1446838"/>
            <a:ext cx="6487862" cy="4865897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3A44B4D-277B-4975-878B-B62FB789E346}"/>
              </a:ext>
            </a:extLst>
          </p:cNvPr>
          <p:cNvGrpSpPr/>
          <p:nvPr/>
        </p:nvGrpSpPr>
        <p:grpSpPr>
          <a:xfrm>
            <a:off x="-2081108" y="-3003488"/>
            <a:ext cx="16216390" cy="10845447"/>
            <a:chOff x="-2081108" y="-3003488"/>
            <a:chExt cx="16216390" cy="1084544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6E9C666-E7FC-441E-879C-B5B3B11061BB}"/>
                </a:ext>
              </a:extLst>
            </p:cNvPr>
            <p:cNvSpPr/>
            <p:nvPr/>
          </p:nvSpPr>
          <p:spPr>
            <a:xfrm rot="17627197">
              <a:off x="9805347" y="-3736973"/>
              <a:ext cx="2428875" cy="62309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48D63C-B29E-49A1-8E3C-7A17B20A45BD}"/>
                </a:ext>
              </a:extLst>
            </p:cNvPr>
            <p:cNvSpPr/>
            <p:nvPr/>
          </p:nvSpPr>
          <p:spPr>
            <a:xfrm rot="6764671">
              <a:off x="218287" y="3630392"/>
              <a:ext cx="1424203" cy="5760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B89D18-A4AA-490E-B861-7E75D7C393CE}"/>
                </a:ext>
              </a:extLst>
            </p:cNvPr>
            <p:cNvSpPr/>
            <p:nvPr/>
          </p:nvSpPr>
          <p:spPr>
            <a:xfrm rot="19368785">
              <a:off x="-449997" y="4138200"/>
              <a:ext cx="1424203" cy="37037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ED1EBB-AB7B-4DEB-8548-7AF2B5E26311}"/>
                </a:ext>
              </a:extLst>
            </p:cNvPr>
            <p:cNvSpPr/>
            <p:nvPr/>
          </p:nvSpPr>
          <p:spPr>
            <a:xfrm rot="6764671">
              <a:off x="-675237" y="4796152"/>
              <a:ext cx="1424203" cy="4235945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44D9BCD-2A0B-4B3E-9386-C442B32044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914"/>
            <a:stretch/>
          </p:blipFill>
          <p:spPr>
            <a:xfrm>
              <a:off x="295275" y="5932033"/>
              <a:ext cx="2457449" cy="65557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E05DA4-3477-48FD-B8F6-5CB1E50C7A1B}"/>
                </a:ext>
              </a:extLst>
            </p:cNvPr>
            <p:cNvSpPr/>
            <p:nvPr/>
          </p:nvSpPr>
          <p:spPr>
            <a:xfrm rot="18900000">
              <a:off x="11158537" y="-3003488"/>
              <a:ext cx="2428875" cy="52253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0616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2090E-647B-45F8-833F-FF65A25AF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3AAA8-A42C-40A8-BCEE-BDCCC9D3C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Minimizing error – minimizing distance in residuals</a:t>
            </a:r>
          </a:p>
          <a:p>
            <a:r>
              <a:rPr lang="en-US" dirty="0"/>
              <a:t>More observations -&gt; more power and accuracy</a:t>
            </a:r>
          </a:p>
          <a:p>
            <a:r>
              <a:rPr lang="en-US" dirty="0"/>
              <a:t>Generate “average estimated effect”</a:t>
            </a:r>
          </a:p>
          <a:p>
            <a:r>
              <a:rPr lang="en-US" dirty="0"/>
              <a:t>Lots of different models and varying complexity</a:t>
            </a:r>
          </a:p>
          <a:p>
            <a:pPr lvl="1"/>
            <a:r>
              <a:rPr lang="en-US" dirty="0"/>
              <a:t>Time series</a:t>
            </a:r>
          </a:p>
          <a:p>
            <a:pPr lvl="1"/>
            <a:r>
              <a:rPr lang="en-US" dirty="0"/>
              <a:t>Experimental vs. Mechanical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DA2A6D-AB90-4974-8D64-3CC48AD14259}"/>
              </a:ext>
            </a:extLst>
          </p:cNvPr>
          <p:cNvGrpSpPr/>
          <p:nvPr/>
        </p:nvGrpSpPr>
        <p:grpSpPr>
          <a:xfrm>
            <a:off x="-2081108" y="-3003488"/>
            <a:ext cx="16216390" cy="10845447"/>
            <a:chOff x="-2081108" y="-3003488"/>
            <a:chExt cx="16216390" cy="1084544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088B71F-8CE2-4DAF-AA17-58D2BFC92696}"/>
                </a:ext>
              </a:extLst>
            </p:cNvPr>
            <p:cNvSpPr/>
            <p:nvPr/>
          </p:nvSpPr>
          <p:spPr>
            <a:xfrm rot="17627197">
              <a:off x="9805347" y="-3736973"/>
              <a:ext cx="2428875" cy="62309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9D25C16-756B-4969-8C8E-18EF9A7AB24B}"/>
                </a:ext>
              </a:extLst>
            </p:cNvPr>
            <p:cNvSpPr/>
            <p:nvPr/>
          </p:nvSpPr>
          <p:spPr>
            <a:xfrm rot="6764671">
              <a:off x="218287" y="3630392"/>
              <a:ext cx="1424203" cy="5760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5D0091C-11A5-4F45-9829-D9E83573FAEC}"/>
                </a:ext>
              </a:extLst>
            </p:cNvPr>
            <p:cNvSpPr/>
            <p:nvPr/>
          </p:nvSpPr>
          <p:spPr>
            <a:xfrm rot="19368785">
              <a:off x="-449997" y="4138200"/>
              <a:ext cx="1424203" cy="37037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5E27512-E5A2-45E2-A826-BFC198E49DBE}"/>
                </a:ext>
              </a:extLst>
            </p:cNvPr>
            <p:cNvSpPr/>
            <p:nvPr/>
          </p:nvSpPr>
          <p:spPr>
            <a:xfrm rot="6764671">
              <a:off x="-675237" y="4796152"/>
              <a:ext cx="1424203" cy="4235945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0405FB3-BF5B-481D-9BB8-CDCAE1AEF0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914"/>
            <a:stretch/>
          </p:blipFill>
          <p:spPr>
            <a:xfrm>
              <a:off x="295275" y="5932033"/>
              <a:ext cx="2457449" cy="65557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2D00C-04E4-48E1-A96E-DA6D608ABC94}"/>
                </a:ext>
              </a:extLst>
            </p:cNvPr>
            <p:cNvSpPr/>
            <p:nvPr/>
          </p:nvSpPr>
          <p:spPr>
            <a:xfrm rot="18900000">
              <a:off x="11158537" y="-3003488"/>
              <a:ext cx="2428875" cy="52253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29229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F5896-7D5C-4E56-A297-BC3CDA184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FFD1D-2F56-4C4B-8A38-9681A5170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 </a:t>
            </a:r>
            <a:r>
              <a:rPr lang="en-US" dirty="0" err="1"/>
              <a:t>AirBnB</a:t>
            </a:r>
            <a:r>
              <a:rPr lang="en-US" dirty="0"/>
              <a:t> prices in Boston, MA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BAE4E28-D7F1-48DD-8BDA-5BC45514960C}"/>
              </a:ext>
            </a:extLst>
          </p:cNvPr>
          <p:cNvGrpSpPr/>
          <p:nvPr/>
        </p:nvGrpSpPr>
        <p:grpSpPr>
          <a:xfrm>
            <a:off x="-2081108" y="-3003488"/>
            <a:ext cx="16216390" cy="10845447"/>
            <a:chOff x="-2081108" y="-3003488"/>
            <a:chExt cx="16216390" cy="1084544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3C823B4-FB94-497F-B07A-833D357CC91C}"/>
                </a:ext>
              </a:extLst>
            </p:cNvPr>
            <p:cNvSpPr/>
            <p:nvPr/>
          </p:nvSpPr>
          <p:spPr>
            <a:xfrm rot="17627197">
              <a:off x="9805347" y="-3736973"/>
              <a:ext cx="2428875" cy="62309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A77EBD9-F017-4F11-8DCC-7DB7580AE925}"/>
                </a:ext>
              </a:extLst>
            </p:cNvPr>
            <p:cNvSpPr/>
            <p:nvPr/>
          </p:nvSpPr>
          <p:spPr>
            <a:xfrm rot="6764671">
              <a:off x="218287" y="3630392"/>
              <a:ext cx="1424203" cy="5760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D2ACD54-B593-4066-AFC3-ACEBC20B9154}"/>
                </a:ext>
              </a:extLst>
            </p:cNvPr>
            <p:cNvSpPr/>
            <p:nvPr/>
          </p:nvSpPr>
          <p:spPr>
            <a:xfrm rot="19368785">
              <a:off x="-449997" y="4138200"/>
              <a:ext cx="1424203" cy="37037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4FCC978-98ED-42CE-8B2E-8A3ED4BD2CAC}"/>
                </a:ext>
              </a:extLst>
            </p:cNvPr>
            <p:cNvSpPr/>
            <p:nvPr/>
          </p:nvSpPr>
          <p:spPr>
            <a:xfrm rot="6764671">
              <a:off x="-675237" y="4796152"/>
              <a:ext cx="1424203" cy="4235945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AB813BB-26C8-4BEE-967F-010620BE94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914"/>
            <a:stretch/>
          </p:blipFill>
          <p:spPr>
            <a:xfrm>
              <a:off x="295275" y="5932033"/>
              <a:ext cx="2457449" cy="65557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0FFE4D-7B15-4415-B8E5-A4961B184553}"/>
                </a:ext>
              </a:extLst>
            </p:cNvPr>
            <p:cNvSpPr/>
            <p:nvPr/>
          </p:nvSpPr>
          <p:spPr>
            <a:xfrm rot="18900000">
              <a:off x="11158537" y="-3003488"/>
              <a:ext cx="2428875" cy="52253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9015D8DD-1584-418E-9B64-5E9BEE4759E7}"/>
              </a:ext>
            </a:extLst>
          </p:cNvPr>
          <p:cNvSpPr/>
          <p:nvPr/>
        </p:nvSpPr>
        <p:spPr>
          <a:xfrm>
            <a:off x="2002607" y="3861363"/>
            <a:ext cx="85672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hlinkClick r:id="rId3"/>
              </a:rPr>
              <a:t>https://github.com/JMUO/PythonWorkshopSeries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79003231"/>
      </p:ext>
    </p:extLst>
  </p:cSld>
  <p:clrMapOvr>
    <a:masterClrMapping/>
  </p:clrMapOvr>
</p:sld>
</file>

<file path=ppt/theme/theme1.xml><?xml version="1.0" encoding="utf-8"?>
<a:theme xmlns:a="http://schemas.openxmlformats.org/drawingml/2006/main" name="Yellow Title">
  <a:themeElements>
    <a:clrScheme name="Generic Colors">
      <a:dk1>
        <a:srgbClr val="424242"/>
      </a:dk1>
      <a:lt1>
        <a:srgbClr val="FFFFFF"/>
      </a:lt1>
      <a:dk2>
        <a:srgbClr val="44546A"/>
      </a:dk2>
      <a:lt2>
        <a:srgbClr val="E7E6E6"/>
      </a:lt2>
      <a:accent1>
        <a:srgbClr val="007642"/>
      </a:accent1>
      <a:accent2>
        <a:srgbClr val="A9A600"/>
      </a:accent2>
      <a:accent3>
        <a:srgbClr val="A5A5A5"/>
      </a:accent3>
      <a:accent4>
        <a:srgbClr val="FEFB00"/>
      </a:accent4>
      <a:accent5>
        <a:srgbClr val="004000"/>
      </a:accent5>
      <a:accent6>
        <a:srgbClr val="3CA500"/>
      </a:accent6>
      <a:hlink>
        <a:srgbClr val="00A9D5"/>
      </a:hlink>
      <a:folHlink>
        <a:srgbClr val="3CA5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480008B8-68D9-9B41-AE14-F7A21B25F86E}" vid="{84EF619B-4117-1F43-B064-FFCD5A021741}"/>
    </a:ext>
  </a:extLst>
</a:theme>
</file>

<file path=ppt/theme/theme2.xml><?xml version="1.0" encoding="utf-8"?>
<a:theme xmlns:a="http://schemas.openxmlformats.org/drawingml/2006/main" name="Green Title">
  <a:themeElements>
    <a:clrScheme name="Generic Colors">
      <a:dk1>
        <a:srgbClr val="424242"/>
      </a:dk1>
      <a:lt1>
        <a:srgbClr val="FFFFFF"/>
      </a:lt1>
      <a:dk2>
        <a:srgbClr val="44546A"/>
      </a:dk2>
      <a:lt2>
        <a:srgbClr val="E7E6E6"/>
      </a:lt2>
      <a:accent1>
        <a:srgbClr val="007642"/>
      </a:accent1>
      <a:accent2>
        <a:srgbClr val="A9A600"/>
      </a:accent2>
      <a:accent3>
        <a:srgbClr val="A5A5A5"/>
      </a:accent3>
      <a:accent4>
        <a:srgbClr val="FEFB00"/>
      </a:accent4>
      <a:accent5>
        <a:srgbClr val="004000"/>
      </a:accent5>
      <a:accent6>
        <a:srgbClr val="3CA500"/>
      </a:accent6>
      <a:hlink>
        <a:srgbClr val="00A9D5"/>
      </a:hlink>
      <a:folHlink>
        <a:srgbClr val="3CA5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480008B8-68D9-9B41-AE14-F7A21B25F86E}" vid="{2BB5DD1C-C9C8-7045-84B9-DB3299D4405A}"/>
    </a:ext>
  </a:extLst>
</a:theme>
</file>

<file path=ppt/theme/theme3.xml><?xml version="1.0" encoding="utf-8"?>
<a:theme xmlns:a="http://schemas.openxmlformats.org/drawingml/2006/main" name="Black Title">
  <a:themeElements>
    <a:clrScheme name="Generic Colors">
      <a:dk1>
        <a:srgbClr val="424242"/>
      </a:dk1>
      <a:lt1>
        <a:srgbClr val="FFFFFF"/>
      </a:lt1>
      <a:dk2>
        <a:srgbClr val="44546A"/>
      </a:dk2>
      <a:lt2>
        <a:srgbClr val="E7E6E6"/>
      </a:lt2>
      <a:accent1>
        <a:srgbClr val="007642"/>
      </a:accent1>
      <a:accent2>
        <a:srgbClr val="A9A600"/>
      </a:accent2>
      <a:accent3>
        <a:srgbClr val="A5A5A5"/>
      </a:accent3>
      <a:accent4>
        <a:srgbClr val="FEFB00"/>
      </a:accent4>
      <a:accent5>
        <a:srgbClr val="004000"/>
      </a:accent5>
      <a:accent6>
        <a:srgbClr val="3CA500"/>
      </a:accent6>
      <a:hlink>
        <a:srgbClr val="00A9D5"/>
      </a:hlink>
      <a:folHlink>
        <a:srgbClr val="3CA5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480008B8-68D9-9B41-AE14-F7A21B25F86E}" vid="{4F58BF9C-A045-0F46-8847-C2641F915B42}"/>
    </a:ext>
  </a:extLst>
</a:theme>
</file>

<file path=ppt/theme/theme4.xml><?xml version="1.0" encoding="utf-8"?>
<a:theme xmlns:a="http://schemas.openxmlformats.org/drawingml/2006/main" name="Section Header/School Bra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480008B8-68D9-9B41-AE14-F7A21B25F86E}" vid="{3D29B49B-1CF2-E847-AE60-E6189EE981BA}"/>
    </a:ext>
  </a:extLst>
</a:theme>
</file>

<file path=ppt/theme/theme5.xml><?xml version="1.0" encoding="utf-8"?>
<a:theme xmlns:a="http://schemas.openxmlformats.org/drawingml/2006/main" name="Body of Present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480008B8-68D9-9B41-AE14-F7A21B25F86E}" vid="{E09485F3-38AF-6E4A-A6B3-CC531D6895C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 Generic (16x9)</Template>
  <TotalTime>12981</TotalTime>
  <Words>143</Words>
  <Application>Microsoft Office PowerPoint</Application>
  <PresentationFormat>Widescreen</PresentationFormat>
  <Paragraphs>48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Bernard MT Condensed</vt:lpstr>
      <vt:lpstr>Calibri</vt:lpstr>
      <vt:lpstr>Open Sans</vt:lpstr>
      <vt:lpstr>Yellow Title</vt:lpstr>
      <vt:lpstr>Green Title</vt:lpstr>
      <vt:lpstr>Black Title</vt:lpstr>
      <vt:lpstr>Section Header/School Brand</vt:lpstr>
      <vt:lpstr>Body of Presentation</vt:lpstr>
      <vt:lpstr>Python Workshop III Intro to Machine Learning</vt:lpstr>
      <vt:lpstr>Workshop Prerequisites</vt:lpstr>
      <vt:lpstr>Workshop Agenda</vt:lpstr>
      <vt:lpstr>PowerPoint Presentation</vt:lpstr>
      <vt:lpstr>What is Machine Learning?</vt:lpstr>
      <vt:lpstr>Machine Learning</vt:lpstr>
      <vt:lpstr>What are regressions?</vt:lpstr>
      <vt:lpstr>Regressions</vt:lpstr>
      <vt:lpstr>Exercise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Workshop III Intro to Machine Learning</dc:title>
  <dc:creator>Jay Matonte</dc:creator>
  <cp:lastModifiedBy>Jay Matonte</cp:lastModifiedBy>
  <cp:revision>16</cp:revision>
  <dcterms:created xsi:type="dcterms:W3CDTF">2020-02-14T01:01:28Z</dcterms:created>
  <dcterms:modified xsi:type="dcterms:W3CDTF">2020-02-27T03:31:34Z</dcterms:modified>
</cp:coreProperties>
</file>